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imsYaWEjp4K+Zwm39G/xVqKuM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 txBox="1"/>
          <p:nvPr>
            <p:ph type="title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" type="body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Model">
  <p:cSld name="Business Model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965511" y="760406"/>
            <a:ext cx="5424988" cy="57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21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Opportunity Overview">
  <p:cSld name="Market Opportunity Overview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4" type="body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5" type="body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6" type="body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2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Opportunity Comparison">
  <p:cSld name="Market Opportunity Comparis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2" type="body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3" type="body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4" type="body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5" type="body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6" type="body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7" type="body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8" type="body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9" type="body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 v2">
  <p:cSld name="Our Competition v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3" type="body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4" type="body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5" type="body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6" type="body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02AF9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7" type="body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8" type="body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C7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9" type="body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3" type="body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5" name="Google Shape;155;p24"/>
          <p:cNvCxnSpPr/>
          <p:nvPr/>
        </p:nvCxnSpPr>
        <p:spPr>
          <a:xfrm>
            <a:off x="2447369" y="3774842"/>
            <a:ext cx="4683649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" name="Google Shape;156;p24"/>
          <p:cNvCxnSpPr/>
          <p:nvPr/>
        </p:nvCxnSpPr>
        <p:spPr>
          <a:xfrm flipH="1" rot="10800000">
            <a:off x="4780689" y="2091972"/>
            <a:ext cx="4678" cy="3376818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24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 Strategy">
  <p:cSld name="Growth Strateg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7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3" type="body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4" type="body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5" type="body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6" type="body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7" type="body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tion">
  <p:cSld name="Trac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7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2" type="body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3" type="body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4" type="body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5" type="body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Year Action Plan">
  <p:cSld name="Two-Year Action Pla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7"/>
          <p:cNvGrpSpPr/>
          <p:nvPr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187" name="Google Shape;187;p27"/>
            <p:cNvCxnSpPr/>
            <p:nvPr/>
          </p:nvCxnSpPr>
          <p:spPr>
            <a:xfrm>
              <a:off x="1504814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27"/>
            <p:cNvCxnSpPr/>
            <p:nvPr/>
          </p:nvCxnSpPr>
          <p:spPr>
            <a:xfrm>
              <a:off x="2301137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27"/>
            <p:cNvCxnSpPr/>
            <p:nvPr/>
          </p:nvCxnSpPr>
          <p:spPr>
            <a:xfrm>
              <a:off x="3083776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" name="Google Shape;190;p27"/>
            <p:cNvCxnSpPr/>
            <p:nvPr/>
          </p:nvCxnSpPr>
          <p:spPr>
            <a:xfrm>
              <a:off x="3880099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27"/>
            <p:cNvCxnSpPr/>
            <p:nvPr/>
          </p:nvCxnSpPr>
          <p:spPr>
            <a:xfrm>
              <a:off x="4655896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27"/>
            <p:cNvCxnSpPr/>
            <p:nvPr/>
          </p:nvCxnSpPr>
          <p:spPr>
            <a:xfrm>
              <a:off x="5452219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p27"/>
            <p:cNvCxnSpPr/>
            <p:nvPr/>
          </p:nvCxnSpPr>
          <p:spPr>
            <a:xfrm>
              <a:off x="6234858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27"/>
            <p:cNvCxnSpPr/>
            <p:nvPr/>
          </p:nvCxnSpPr>
          <p:spPr>
            <a:xfrm>
              <a:off x="7031181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5" name="Google Shape;195;p27"/>
            <p:cNvCxnSpPr/>
            <p:nvPr/>
          </p:nvCxnSpPr>
          <p:spPr>
            <a:xfrm>
              <a:off x="7813820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27"/>
            <p:cNvCxnSpPr/>
            <p:nvPr/>
          </p:nvCxnSpPr>
          <p:spPr>
            <a:xfrm>
              <a:off x="8610143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27"/>
            <p:cNvCxnSpPr/>
            <p:nvPr/>
          </p:nvCxnSpPr>
          <p:spPr>
            <a:xfrm>
              <a:off x="9399625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8" name="Google Shape;198;p27"/>
          <p:cNvSpPr txBox="1"/>
          <p:nvPr>
            <p:ph type="title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2" type="body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3" type="body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4" type="body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5" type="body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6" type="body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7" type="body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8" type="body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9" type="body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13" type="body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4" type="body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15" type="body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16" type="body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7" type="body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8" type="body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19" type="body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20" type="body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21" type="body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22" type="body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23" type="body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24" type="body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25" type="body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6" type="body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27" type="body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28" type="body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29" type="body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7"/>
          <p:cNvSpPr txBox="1"/>
          <p:nvPr>
            <p:ph idx="30" type="body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31" type="body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32" type="body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33" type="body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34" type="body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35" type="body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1" name="Google Shape;231;p27"/>
          <p:cNvGrpSpPr/>
          <p:nvPr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232" name="Google Shape;232;p27"/>
            <p:cNvCxnSpPr/>
            <p:nvPr/>
          </p:nvCxnSpPr>
          <p:spPr>
            <a:xfrm>
              <a:off x="1504814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27"/>
            <p:cNvCxnSpPr/>
            <p:nvPr/>
          </p:nvCxnSpPr>
          <p:spPr>
            <a:xfrm>
              <a:off x="2301137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27"/>
            <p:cNvCxnSpPr/>
            <p:nvPr/>
          </p:nvCxnSpPr>
          <p:spPr>
            <a:xfrm>
              <a:off x="3083776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27"/>
            <p:cNvCxnSpPr/>
            <p:nvPr/>
          </p:nvCxnSpPr>
          <p:spPr>
            <a:xfrm>
              <a:off x="3880099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27"/>
            <p:cNvCxnSpPr/>
            <p:nvPr/>
          </p:nvCxnSpPr>
          <p:spPr>
            <a:xfrm>
              <a:off x="4655896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27"/>
            <p:cNvCxnSpPr/>
            <p:nvPr/>
          </p:nvCxnSpPr>
          <p:spPr>
            <a:xfrm>
              <a:off x="5452219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27"/>
            <p:cNvCxnSpPr/>
            <p:nvPr/>
          </p:nvCxnSpPr>
          <p:spPr>
            <a:xfrm>
              <a:off x="6234858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27"/>
            <p:cNvCxnSpPr/>
            <p:nvPr/>
          </p:nvCxnSpPr>
          <p:spPr>
            <a:xfrm>
              <a:off x="7031181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27"/>
            <p:cNvCxnSpPr/>
            <p:nvPr/>
          </p:nvCxnSpPr>
          <p:spPr>
            <a:xfrm>
              <a:off x="7813820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27"/>
            <p:cNvCxnSpPr/>
            <p:nvPr/>
          </p:nvCxnSpPr>
          <p:spPr>
            <a:xfrm>
              <a:off x="8610143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27"/>
            <p:cNvCxnSpPr/>
            <p:nvPr/>
          </p:nvCxnSpPr>
          <p:spPr>
            <a:xfrm>
              <a:off x="9399625" y="2488864"/>
              <a:ext cx="61531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3" name="Google Shape;243;p27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7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4-Up">
  <p:cSld name="Meet The Team 4-Up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2052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type="title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8"/>
          <p:cNvSpPr/>
          <p:nvPr>
            <p:ph idx="2" type="pic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28"/>
          <p:cNvSpPr/>
          <p:nvPr>
            <p:ph idx="3" type="pic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28"/>
          <p:cNvSpPr/>
          <p:nvPr>
            <p:ph idx="4" type="pic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52" name="Google Shape;252;p28"/>
          <p:cNvSpPr/>
          <p:nvPr>
            <p:ph idx="5" type="pic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28"/>
          <p:cNvSpPr/>
          <p:nvPr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6" type="body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7" type="body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8" type="body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9" type="body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13" type="body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14" type="body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5" type="body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8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8-Up">
  <p:cSld name="Meet The Team 8-Up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2052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>
            <p:ph type="title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29"/>
          <p:cNvSpPr/>
          <p:nvPr>
            <p:ph idx="2" type="pic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72" name="Google Shape;272;p29"/>
          <p:cNvSpPr/>
          <p:nvPr>
            <p:ph idx="3" type="pic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73" name="Google Shape;273;p29"/>
          <p:cNvSpPr/>
          <p:nvPr>
            <p:ph idx="4" type="pic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74" name="Google Shape;274;p29"/>
          <p:cNvSpPr/>
          <p:nvPr>
            <p:ph idx="5" type="pic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29"/>
          <p:cNvSpPr/>
          <p:nvPr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6" type="body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7" type="body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8" type="body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9" type="body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13" type="body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29"/>
          <p:cNvSpPr txBox="1"/>
          <p:nvPr>
            <p:ph idx="14" type="body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29"/>
          <p:cNvSpPr txBox="1"/>
          <p:nvPr>
            <p:ph idx="15" type="body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9"/>
          <p:cNvSpPr/>
          <p:nvPr>
            <p:ph idx="16" type="pic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" name="Google Shape;285;p29"/>
          <p:cNvSpPr/>
          <p:nvPr>
            <p:ph idx="17" type="pic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86" name="Google Shape;286;p29"/>
          <p:cNvSpPr/>
          <p:nvPr>
            <p:ph idx="18" type="pic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87" name="Google Shape;287;p29"/>
          <p:cNvSpPr/>
          <p:nvPr>
            <p:ph idx="19" type="pic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  <a:noFill/>
          <a:ln>
            <a:noFill/>
          </a:ln>
        </p:spPr>
      </p:sp>
      <p:sp>
        <p:nvSpPr>
          <p:cNvPr id="288" name="Google Shape;288;p29"/>
          <p:cNvSpPr txBox="1"/>
          <p:nvPr>
            <p:ph idx="20" type="body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21" type="body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22" type="body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23" type="body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24" type="body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25" type="body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26" type="body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27" type="body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29"/>
          <p:cNvSpPr/>
          <p:nvPr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29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>
            <p:ph type="title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2" type="body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C7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0"/>
          <p:cNvSpPr txBox="1"/>
          <p:nvPr>
            <p:ph idx="3" type="body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2AF9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4" type="body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30"/>
          <p:cNvSpPr txBox="1"/>
          <p:nvPr>
            <p:ph idx="5" type="body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6" type="body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0"/>
          <p:cNvSpPr txBox="1"/>
          <p:nvPr>
            <p:ph idx="7" type="body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C7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AEC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0"/>
          <p:cNvSpPr txBox="1"/>
          <p:nvPr>
            <p:ph idx="8" type="body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0"/>
          <p:cNvSpPr txBox="1"/>
          <p:nvPr>
            <p:ph idx="9" type="body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2AF9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A02AF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0"/>
          <p:cNvSpPr txBox="1"/>
          <p:nvPr>
            <p:ph idx="13" type="body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0"/>
          <p:cNvSpPr txBox="1"/>
          <p:nvPr>
            <p:ph idx="14" type="body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0"/>
          <p:cNvSpPr txBox="1"/>
          <p:nvPr>
            <p:ph idx="15" type="body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0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0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30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3"/>
          <p:cNvSpPr/>
          <p:nvPr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3"/>
          <p:cNvSpPr/>
          <p:nvPr>
            <p:ph idx="2" type="pic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" name="Google Shape;23;p13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>
            <p:ph type="title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31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31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>
            <p:ph type="title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2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">
  <p:cSld name="Our Competi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 txBox="1"/>
          <p:nvPr>
            <p:ph type="title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idx="3" type="body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4" type="body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>
  <p:cSld name="Financial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5"/>
          <p:cNvSpPr txBox="1"/>
          <p:nvPr>
            <p:ph type="title"/>
          </p:nvPr>
        </p:nvSpPr>
        <p:spPr>
          <a:xfrm>
            <a:off x="692949" y="527542"/>
            <a:ext cx="6922876" cy="687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">
  <p:cSld name="Proble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 txBox="1"/>
          <p:nvPr>
            <p:ph type="title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5" type="body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6" type="body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7" type="body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8" type="body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">
  <p:cSld name="Solu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7"/>
          <p:cNvSpPr txBox="1"/>
          <p:nvPr>
            <p:ph type="title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body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4" type="body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5" type="body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6" type="body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7" type="body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8" type="body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7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/>
          <p:nvPr>
            <p:ph idx="9" type="pic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7"/>
          <p:cNvSpPr/>
          <p:nvPr>
            <p:ph idx="13" type="pic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/>
          <p:nvPr>
            <p:ph idx="14" type="pic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/>
          <p:nvPr>
            <p:ph idx="15" type="pic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Overview">
  <p:cSld name="Product Overview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title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body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5" type="body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6" type="body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7" type="body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8" type="body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/>
          <p:nvPr>
            <p:ph idx="9" type="pic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8"/>
          <p:cNvSpPr/>
          <p:nvPr>
            <p:ph idx="13" type="pic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8"/>
          <p:cNvSpPr/>
          <p:nvPr>
            <p:ph idx="14" type="pic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15" type="pic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Benefits">
  <p:cSld name="Product Benefi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1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title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"/>
          <p:cNvSpPr txBox="1"/>
          <p:nvPr>
            <p:ph type="title"/>
          </p:nvPr>
        </p:nvSpPr>
        <p:spPr>
          <a:xfrm>
            <a:off x="838925" y="1327750"/>
            <a:ext cx="53877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Font typeface="Century Gothic"/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EPLUS INC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Font typeface="Century Gothic"/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Phase 3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1"/>
          <p:cNvSpPr txBox="1"/>
          <p:nvPr>
            <p:ph idx="1" type="body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Aly Dabo, Justin Oliver, and Jordyn Reid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"/>
          <p:cNvSpPr txBox="1"/>
          <p:nvPr>
            <p:ph type="title"/>
          </p:nvPr>
        </p:nvSpPr>
        <p:spPr>
          <a:xfrm>
            <a:off x="1001448" y="152451"/>
            <a:ext cx="5295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entury Gothic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ABOUT EPLUS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"/>
          <p:cNvSpPr txBox="1"/>
          <p:nvPr>
            <p:ph idx="1" type="body"/>
          </p:nvPr>
        </p:nvSpPr>
        <p:spPr>
          <a:xfrm>
            <a:off x="0" y="1066650"/>
            <a:ext cx="8046900" cy="4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IT financing company that sells IT assets.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Founded in 1990.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Split between technology and financing.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Technology side delivers hardware, software, and consultation.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Finance side of Eplus inc includes financing operations comprise sales.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Over 1,700 employees across 23 USA locations.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and white logo&#10;&#10;Description automatically generated" id="351" name="Google Shape;351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447" r="10447" t="0"/>
          <a:stretch/>
        </p:blipFill>
        <p:spPr>
          <a:xfrm>
            <a:off x="7663453" y="1433034"/>
            <a:ext cx="3527100" cy="34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"/>
          <p:cNvSpPr txBox="1"/>
          <p:nvPr>
            <p:ph type="title"/>
          </p:nvPr>
        </p:nvSpPr>
        <p:spPr>
          <a:xfrm>
            <a:off x="692950" y="527555"/>
            <a:ext cx="7530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4000"/>
              <a:t>EXAMPLE OF A OFFICE OF EPLUS </a:t>
            </a:r>
            <a:br>
              <a:rPr lang="en-US" sz="4000"/>
            </a:br>
            <a:endParaRPr sz="4000"/>
          </a:p>
        </p:txBody>
      </p:sp>
      <p:pic>
        <p:nvPicPr>
          <p:cNvPr id="357" name="Google Shape;3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3" y="2131945"/>
            <a:ext cx="11408649" cy="4449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59" name="Google Shape;359;p4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4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/>
          <p:nvPr>
            <p:ph type="title"/>
          </p:nvPr>
        </p:nvSpPr>
        <p:spPr>
          <a:xfrm>
            <a:off x="0" y="0"/>
            <a:ext cx="108429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NIST and Subcategories: Identify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5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67" name="Google Shape;367;p5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 cap="none"/>
          </a:p>
        </p:txBody>
      </p:sp>
      <p:pic>
        <p:nvPicPr>
          <p:cNvPr id="369" name="Google Shape;3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00" y="923100"/>
            <a:ext cx="5828476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25" y="2947418"/>
            <a:ext cx="6546500" cy="38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875" y="2833275"/>
            <a:ext cx="5183903" cy="381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501" y="945175"/>
            <a:ext cx="3787520" cy="1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"/>
          <p:cNvSpPr txBox="1"/>
          <p:nvPr>
            <p:ph type="title"/>
          </p:nvPr>
        </p:nvSpPr>
        <p:spPr>
          <a:xfrm>
            <a:off x="1007500" y="452950"/>
            <a:ext cx="92973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NIST and Subcategories: </a:t>
            </a: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Protect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6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79" name="Google Shape;379;p6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6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 cap="none"/>
          </a:p>
        </p:txBody>
      </p:sp>
      <p:pic>
        <p:nvPicPr>
          <p:cNvPr id="381" name="Google Shape;3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1455100"/>
            <a:ext cx="7852038" cy="4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2275" y="3164800"/>
            <a:ext cx="3066749" cy="30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"/>
          <p:cNvSpPr txBox="1"/>
          <p:nvPr>
            <p:ph type="title"/>
          </p:nvPr>
        </p:nvSpPr>
        <p:spPr>
          <a:xfrm>
            <a:off x="499325" y="205500"/>
            <a:ext cx="92268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NIST and Subcategories: Detect</a:t>
            </a:r>
            <a:endParaRPr/>
          </a:p>
        </p:txBody>
      </p:sp>
      <p:sp>
        <p:nvSpPr>
          <p:cNvPr id="388" name="Google Shape;388;p7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89" name="Google Shape;389;p7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7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 cap="none"/>
          </a:p>
        </p:txBody>
      </p:sp>
      <p:pic>
        <p:nvPicPr>
          <p:cNvPr id="391" name="Google Shape;391;p7"/>
          <p:cNvPicPr preferRelativeResize="0"/>
          <p:nvPr/>
        </p:nvPicPr>
        <p:blipFill rotWithShape="1">
          <a:blip r:embed="rId3">
            <a:alphaModFix/>
          </a:blip>
          <a:srcRect b="20197" l="0" r="0" t="0"/>
          <a:stretch/>
        </p:blipFill>
        <p:spPr>
          <a:xfrm>
            <a:off x="357925" y="1582804"/>
            <a:ext cx="7173450" cy="34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584" y="2976000"/>
            <a:ext cx="3909242" cy="29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"/>
          <p:cNvSpPr txBox="1"/>
          <p:nvPr>
            <p:ph type="title"/>
          </p:nvPr>
        </p:nvSpPr>
        <p:spPr>
          <a:xfrm>
            <a:off x="622250" y="386175"/>
            <a:ext cx="89094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NIST and Subcategories: Response</a:t>
            </a:r>
            <a:endParaRPr sz="5000"/>
          </a:p>
        </p:txBody>
      </p:sp>
      <p:sp>
        <p:nvSpPr>
          <p:cNvPr id="398" name="Google Shape;398;p8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399" name="Google Shape;399;p8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8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 cap="none"/>
          </a:p>
        </p:txBody>
      </p:sp>
      <p:pic>
        <p:nvPicPr>
          <p:cNvPr id="401" name="Google Shape;4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0" y="2219175"/>
            <a:ext cx="7706626" cy="31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6401" y="1805362"/>
            <a:ext cx="3247250" cy="32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"/>
          <p:cNvSpPr txBox="1"/>
          <p:nvPr>
            <p:ph type="title"/>
          </p:nvPr>
        </p:nvSpPr>
        <p:spPr>
          <a:xfrm>
            <a:off x="517400" y="205500"/>
            <a:ext cx="83820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5000">
                <a:latin typeface="Times New Roman"/>
                <a:ea typeface="Times New Roman"/>
                <a:cs typeface="Times New Roman"/>
                <a:sym typeface="Times New Roman"/>
              </a:rPr>
              <a:t>NIST and Subcategories: Recovery</a:t>
            </a:r>
            <a:endParaRPr sz="5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sz="2000"/>
          </a:p>
        </p:txBody>
      </p:sp>
      <p:sp>
        <p:nvSpPr>
          <p:cNvPr id="408" name="Google Shape;408;p9"/>
          <p:cNvSpPr txBox="1"/>
          <p:nvPr>
            <p:ph idx="11" type="ftr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409" name="Google Shape;409;p9"/>
          <p:cNvSpPr txBox="1"/>
          <p:nvPr>
            <p:ph idx="12" type="sldNum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9"/>
          <p:cNvSpPr txBox="1"/>
          <p:nvPr>
            <p:ph idx="10" type="dt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none"/>
              <a:t>MAY 21, 20XX</a:t>
            </a:r>
            <a:endParaRPr cap="none"/>
          </a:p>
        </p:txBody>
      </p:sp>
      <p:pic>
        <p:nvPicPr>
          <p:cNvPr id="411" name="Google Shape;41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25" y="1812526"/>
            <a:ext cx="9158325" cy="40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8">
      <a:dk1>
        <a:srgbClr val="000000"/>
      </a:dk1>
      <a:lt1>
        <a:srgbClr val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2024-02-12T19:36:52Z</dcterms:created>
  <dc:creator>Justin L Oliver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0x010100E9831A8536E9584493A4625A93776FA5</vt:lpwstr>
  </property>
</Properties>
</file>